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73" r:id="rId12"/>
    <p:sldId id="274" r:id="rId13"/>
    <p:sldId id="275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ibre Franklin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jJWPZKRFzl0ZQQmgi3MjWWc3G/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878F2B-9917-426B-B9C2-27796C3A2FEF}">
  <a:tblStyle styleId="{BB878F2B-9917-426B-B9C2-27796C3A2FE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3"/>
  </p:normalViewPr>
  <p:slideViewPr>
    <p:cSldViewPr snapToGrid="0">
      <p:cViewPr varScale="1">
        <p:scale>
          <a:sx n="115" d="100"/>
          <a:sy n="115" d="100"/>
        </p:scale>
        <p:origin x="71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f4440e5e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df4440e5e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f51e3aca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df51e3ac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e60db201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de60db20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f4440e5eb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df4440e5e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f51e2ded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df51e2de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f51e2deda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df51e2ded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1907097" y="436384"/>
            <a:ext cx="8377806" cy="2331982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54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Конструктор застройки на холмистой местности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4294685" y="6031616"/>
            <a:ext cx="3602628" cy="649467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0" i="0" u="none" strike="noStrike" cap="none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2020-2021</a:t>
            </a:r>
            <a:endParaRPr sz="3600" b="0" i="0" u="none" strike="noStrike" cap="none" dirty="0">
              <a:solidFill>
                <a:schemeClr val="tx1"/>
              </a:solidFill>
              <a:latin typeface="+mj-lt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835608" y="3052570"/>
            <a:ext cx="10520781" cy="2694841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0" i="0" u="none" strike="noStrike" cap="none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Руководитель : Гиглавый А.В.</a:t>
            </a:r>
            <a:endParaRPr sz="3600" dirty="0">
              <a:solidFill>
                <a:schemeClr val="tx1"/>
              </a:solidFill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Школа № 1533 «ЛИТ»</a:t>
            </a:r>
            <a:endParaRPr sz="3600" dirty="0">
              <a:solidFill>
                <a:schemeClr val="tx1"/>
              </a:solidFill>
              <a:latin typeface="+mj-lt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Исполнитель : Пашенцев П.</a:t>
            </a:r>
            <a:r>
              <a:rPr lang="ru-RU" sz="360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В.</a:t>
            </a:r>
            <a:endParaRPr sz="3600" dirty="0">
              <a:solidFill>
                <a:schemeClr val="tx1"/>
              </a:solidFill>
              <a:latin typeface="+mj-lt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f4440e5eb_0_4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Программная реализация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1" name="Google Shape;171;gdf4440e5eb_0_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df4440e5eb_0_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9723DC7-B45A-4374-83C3-1874EEF93740}"/>
              </a:ext>
            </a:extLst>
          </p:cNvPr>
          <p:cNvSpPr/>
          <p:nvPr/>
        </p:nvSpPr>
        <p:spPr>
          <a:xfrm>
            <a:off x="1213500" y="1825625"/>
            <a:ext cx="4546499" cy="4104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Библиотеки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TriLib</a:t>
            </a:r>
            <a:r>
              <a:rPr lang="en-US" sz="2000" dirty="0">
                <a:solidFill>
                  <a:schemeClr val="tx1"/>
                </a:solidFill>
              </a:rPr>
              <a:t> 2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Mapbox</a:t>
            </a:r>
            <a:endParaRPr lang="en-US" sz="20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MeshCombiner</a:t>
            </a:r>
            <a:endParaRPr lang="en-US" sz="20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SimpleFileBrowser</a:t>
            </a:r>
            <a:endParaRPr lang="en-US" sz="20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Excel4Unity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lzip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770C7E-49F7-4F8C-8C90-D6BBB0F65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03" y="1825625"/>
            <a:ext cx="1955074" cy="1303382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3ADBFC-E8EA-4D19-A5E3-21D15D760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1" y="1825625"/>
            <a:ext cx="2947766" cy="1303382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37A445-328A-400E-A960-FCB13FCA9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428999"/>
            <a:ext cx="2947766" cy="147388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97A239F-44B4-48EC-A58D-E192CE99A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2004" y="3429000"/>
            <a:ext cx="1955074" cy="1473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f51e3acab_0_0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Дальнейшее развитие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1" name="Google Shape;221;gdf51e3acab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 dirty="0"/>
          </a:p>
        </p:txBody>
      </p:sp>
      <p:sp>
        <p:nvSpPr>
          <p:cNvPr id="222" name="Google Shape;222;gdf51e3acab_0_0"/>
          <p:cNvSpPr/>
          <p:nvPr/>
        </p:nvSpPr>
        <p:spPr>
          <a:xfrm>
            <a:off x="1194450" y="1825625"/>
            <a:ext cx="4546500" cy="41049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Создать  сетевое хранилище с крупными проектами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Переход к двум версиям: редактора и читалки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Кроссплатформенная реализация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</a:t>
            </a: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DAE9E5-FEC2-44B0-A02C-01DEF0693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025" y="1825625"/>
            <a:ext cx="2143125" cy="214312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A685A0-20DE-4341-965F-CD1FF8030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637" y="1825624"/>
            <a:ext cx="2143126" cy="2143126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e60db2016_0_6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Выводы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8" name="Google Shape;228;gde60db2016_0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sp>
        <p:nvSpPr>
          <p:cNvPr id="229" name="Google Shape;229;gde60db2016_0_6"/>
          <p:cNvSpPr/>
          <p:nvPr/>
        </p:nvSpPr>
        <p:spPr>
          <a:xfrm>
            <a:off x="1194450" y="1825625"/>
            <a:ext cx="4546500" cy="41049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just">
              <a:buFont typeface="+mj-lt"/>
              <a:buAutoNum type="arabicPeriod"/>
            </a:pPr>
            <a:r>
              <a:rPr lang="ru-RU" sz="19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Решены все поставленные задачи</a:t>
            </a:r>
          </a:p>
          <a:p>
            <a:pPr marL="457200" lvl="0" indent="-457200" algn="just">
              <a:buFont typeface="+mj-lt"/>
              <a:buAutoNum type="arabicPeriod"/>
            </a:pPr>
            <a:r>
              <a:rPr lang="ru-RU" sz="19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Разработан графический редактор, позволяющий погрузиться в атмосферу старины</a:t>
            </a:r>
          </a:p>
          <a:p>
            <a:pPr marL="457200" lvl="0" indent="-457200" algn="just">
              <a:buFont typeface="+mj-lt"/>
              <a:buAutoNum type="arabicPeriod"/>
            </a:pPr>
            <a:r>
              <a:rPr lang="ru-RU" sz="19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Разработан формат файла, сохраняющий 3D-модели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B7B3AB-24E6-44BA-837E-01F29CD38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52" y="1825625"/>
            <a:ext cx="4102648" cy="4102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f4440e5eb_0_11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Список литературы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5" name="Google Shape;235;gdf4440e5eb_0_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sp>
        <p:nvSpPr>
          <p:cNvPr id="236" name="Google Shape;236;gdf4440e5eb_0_11"/>
          <p:cNvSpPr/>
          <p:nvPr/>
        </p:nvSpPr>
        <p:spPr>
          <a:xfrm>
            <a:off x="739892" y="1809583"/>
            <a:ext cx="10712116" cy="4104900"/>
          </a:xfrm>
          <a:prstGeom prst="rect">
            <a:avLst/>
          </a:prstGeom>
          <a:solidFill>
            <a:schemeClr val="lt1">
              <a:alpha val="7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Mapbox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API </a:t>
            </a: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Documentation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[Электронный ресурс] : база данных - Режим доступа https://docs.mapbox.com/mapbox-unity-sdk/api/ (Дата обращения - 14.06.2021)</a:t>
            </a:r>
            <a:endParaRPr lang="en-US" sz="1900" dirty="0">
              <a:solidFill>
                <a:schemeClr val="dk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indent="-349250" algn="just">
              <a:lnSpc>
                <a:spcPct val="115000"/>
              </a:lnSpc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 err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Retro</a:t>
            </a:r>
            <a:r>
              <a:rPr lang="ru-RU" sz="19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900" dirty="0" err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View</a:t>
            </a:r>
            <a:r>
              <a:rPr lang="ru-RU" sz="19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900" dirty="0" err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of</a:t>
            </a:r>
            <a:r>
              <a:rPr lang="ru-RU" sz="19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900" dirty="0" err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Mankind's</a:t>
            </a:r>
            <a:r>
              <a:rPr lang="ru-RU" sz="19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900" dirty="0" err="1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Habitat</a:t>
            </a:r>
            <a:r>
              <a:rPr lang="ru-RU" sz="190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 [Электронный ресурс] : база данных фотографий старой Москвы - Режим доступа : https://pastvu.com/ (Дата обращения - 14.06.2021)</a:t>
            </a:r>
            <a:endParaRPr sz="1900" dirty="0">
              <a:solidFill>
                <a:schemeClr val="dk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Алгоритм триангуляции Делоне методом заметающей прямой [Электронный ресурс] : статья - Режим доступа : https://habr.com/ru/post/445048/ (Дата обращения - 14.06.2021)</a:t>
            </a:r>
            <a:endParaRPr sz="1900" dirty="0">
              <a:solidFill>
                <a:schemeClr val="dk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Виртуальная реконструкция доминантных объектов исторической застройки Белого города Москвы (XVI – XVIII вв.) [Электронный ресурс] : статья - Режим доступа : https://nbpublish.com/library_read_article.php?id=33447 (Дата обращения - 14.06.2021)</a:t>
            </a:r>
            <a:endParaRPr sz="1900" dirty="0">
              <a:solidFill>
                <a:schemeClr val="dk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Документация игрового движка </a:t>
            </a: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Unity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[Электронный ресурс] : база данных - Режим доступа : https://docs.unity3d.com/2019.4/Documentation/Manual/index.html (Дата обращения - 14.06.2021)</a:t>
            </a:r>
            <a:endParaRPr sz="3100" dirty="0">
              <a:solidFill>
                <a:schemeClr val="lt1"/>
              </a:solidFill>
              <a:latin typeface="+mn-lt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</a:t>
            </a: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6" descr="aerial view of people walking on raod"/>
          <p:cNvPicPr preferRelativeResize="0"/>
          <p:nvPr/>
        </p:nvPicPr>
        <p:blipFill rotWithShape="1">
          <a:blip r:embed="rId3">
            <a:alphaModFix/>
          </a:blip>
          <a:srcRect l="2618" r="5644"/>
          <a:stretch/>
        </p:blipFill>
        <p:spPr>
          <a:xfrm>
            <a:off x="6450956" y="1825624"/>
            <a:ext cx="4835610" cy="36346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6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Постановка задачи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8" name="Google Shape;98;p6"/>
          <p:cNvSpPr/>
          <p:nvPr/>
        </p:nvSpPr>
        <p:spPr>
          <a:xfrm>
            <a:off x="1194443" y="1825625"/>
            <a:ext cx="4546600" cy="3634015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Цель проекта - развить существующий проект лицеиста Степана Смирнова “Конструктор улиц”.</a:t>
            </a:r>
            <a:endParaRPr sz="2000" b="0" i="0" u="none" strike="noStrike" cap="none" dirty="0">
              <a:solidFill>
                <a:schemeClr val="tx1"/>
              </a:solidFill>
              <a:latin typeface="+mn-lt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9" name="Google Shape;99;p6" descr="Ð¢ÑÐµÐ±Ð¾Ð²Ð°Ð½Ð¸Ñ Ðº Ð½Ð°ÑÑÐ½Ð¾Ð¹ ÑÑÐ°ÑÑÐµ ÐÐÐ"/>
          <p:cNvPicPr preferRelativeResize="0"/>
          <p:nvPr/>
        </p:nvPicPr>
        <p:blipFill rotWithShape="1">
          <a:blip r:embed="rId4">
            <a:alphaModFix/>
          </a:blip>
          <a:srcRect l="14505" t="26" r="9823" b="206"/>
          <a:stretch/>
        </p:blipFill>
        <p:spPr>
          <a:xfrm>
            <a:off x="6450956" y="1825625"/>
            <a:ext cx="4835610" cy="363401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f51e2deda_0_0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Постановка задачи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9" name="Google Shape;109;gdf51e2deda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CEDE75-6AD7-4EF2-BBBB-791BD7F690D3}"/>
              </a:ext>
            </a:extLst>
          </p:cNvPr>
          <p:cNvSpPr/>
          <p:nvPr/>
        </p:nvSpPr>
        <p:spPr>
          <a:xfrm>
            <a:off x="1333450" y="1996974"/>
            <a:ext cx="9525000" cy="404187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 algn="just">
              <a:spcBef>
                <a:spcPts val="1200"/>
              </a:spcBef>
            </a:pPr>
            <a:r>
              <a:rPr lang="ru-RU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Старая версия проекта могла выполнять задачи:</a:t>
            </a:r>
          </a:p>
          <a:p>
            <a:pPr marL="342000" lvl="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Загрузка 3D-моделей из собранных с программой ресурсов</a:t>
            </a:r>
          </a:p>
          <a:p>
            <a:pPr marL="342000" lvl="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Свободный полет по ландшафту</a:t>
            </a:r>
          </a:p>
          <a:p>
            <a:pPr marL="342000" lvl="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Настройки угла поворота и позиции объекта</a:t>
            </a:r>
          </a:p>
          <a:p>
            <a:pPr marL="342000" lvl="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Сохранение проекта в отдельный файл</a:t>
            </a:r>
          </a:p>
          <a:p>
            <a:pPr algn="just"/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f51e2deda_0_8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Постановка задачи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8" name="Google Shape;118;gdf51e2deda_0_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A0BBFAA-98C3-4F43-8CBC-C4A7C38292E0}"/>
              </a:ext>
            </a:extLst>
          </p:cNvPr>
          <p:cNvSpPr/>
          <p:nvPr/>
        </p:nvSpPr>
        <p:spPr>
          <a:xfrm>
            <a:off x="1333450" y="1996974"/>
            <a:ext cx="9525000" cy="404187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ru-RU" sz="2000" dirty="0">
                <a:solidFill>
                  <a:schemeClr val="tx1"/>
                </a:solidFill>
              </a:rPr>
              <a:t>Новая версия проекта может выполнять другие задачи: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Машины времени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Выбор сохраненных на диске 3D-моделей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Сохранение проекта в новый отдельный формат, сохраняющий полноценные 3D модели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Приближенный к другим графическим редакторам дизайн пользовательского интерфейса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Построение сетки дорог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Предоставление пользователю готовых проектов и 3D-моделей для быстрого обучения работе с программой</a:t>
            </a:r>
          </a:p>
          <a:p>
            <a:pPr algn="just"/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/>
          <p:nvPr/>
        </p:nvSpPr>
        <p:spPr>
          <a:xfrm>
            <a:off x="3822699" y="355863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Актуальность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9374" y="1825626"/>
            <a:ext cx="5574488" cy="232593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28900C1-BD1F-4646-97C7-B07A06F86BB7}"/>
              </a:ext>
            </a:extLst>
          </p:cNvPr>
          <p:cNvSpPr/>
          <p:nvPr/>
        </p:nvSpPr>
        <p:spPr>
          <a:xfrm>
            <a:off x="866775" y="1952625"/>
            <a:ext cx="4876800" cy="315277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Десятки городов расположены на прибрежных холмах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Исторические панорамы таких городов представляют большую культурную ценность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Не существуют трехмерные инструменты, обладающие функционалом, необходимым для построения и обзора цифровых моделей таких панорам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/>
          <p:nvPr/>
        </p:nvSpPr>
        <p:spPr>
          <a:xfrm>
            <a:off x="3822699" y="355863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Целевая аудитория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4" name="Google Shape;13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41DA191-0B57-44B3-A6C3-267E74148B33}"/>
              </a:ext>
            </a:extLst>
          </p:cNvPr>
          <p:cNvSpPr/>
          <p:nvPr/>
        </p:nvSpPr>
        <p:spPr>
          <a:xfrm>
            <a:off x="1695450" y="1905000"/>
            <a:ext cx="3905250" cy="343852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Ученики и учителя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Люди с ограниченными возможностями здоровья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Люди, уставшие от плотной или некрасивой застройки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217967-0FBB-415A-B8D0-C74E81F72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2" y="1905000"/>
            <a:ext cx="4749403" cy="34385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Обзор аналогов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1" name="Google Shape;141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pic>
        <p:nvPicPr>
          <p:cNvPr id="142" name="Google Shape;1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443" y="1825625"/>
            <a:ext cx="59436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5333CD8-C173-407C-9B03-19E50CC8D02F}"/>
              </a:ext>
            </a:extLst>
          </p:cNvPr>
          <p:cNvSpPr/>
          <p:nvPr/>
        </p:nvSpPr>
        <p:spPr>
          <a:xfrm>
            <a:off x="1460822" y="1825625"/>
            <a:ext cx="3962400" cy="32289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err="1">
                <a:solidFill>
                  <a:schemeClr val="tx1"/>
                </a:solidFill>
              </a:rPr>
              <a:t>Google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Earth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Pro</a:t>
            </a:r>
            <a:endParaRPr lang="ru-RU" sz="2000" dirty="0">
              <a:solidFill>
                <a:schemeClr val="tx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+"/>
            </a:pPr>
            <a:r>
              <a:rPr lang="ru-RU" sz="2000" dirty="0">
                <a:solidFill>
                  <a:schemeClr val="tx1"/>
                </a:solidFill>
              </a:rPr>
              <a:t>Понятный интерфейс</a:t>
            </a:r>
          </a:p>
          <a:p>
            <a:pPr marL="457200" indent="-457200" algn="just">
              <a:buFont typeface="Arial" panose="020B0604020202020204" pitchFamily="34" charset="0"/>
              <a:buChar char="+"/>
            </a:pPr>
            <a:r>
              <a:rPr lang="ru-RU" sz="2000" dirty="0" err="1">
                <a:solidFill>
                  <a:schemeClr val="tx1"/>
                </a:solidFill>
              </a:rPr>
              <a:t>Google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Street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View</a:t>
            </a:r>
            <a:r>
              <a:rPr lang="ru-RU" sz="2000" dirty="0">
                <a:solidFill>
                  <a:schemeClr val="tx1"/>
                </a:solidFill>
              </a:rPr>
              <a:t> (можно посмотреть панорамы)</a:t>
            </a:r>
          </a:p>
          <a:p>
            <a:pPr marL="457200" indent="-457200" algn="just">
              <a:buFont typeface="Arial" panose="020B0604020202020204" pitchFamily="34" charset="0"/>
              <a:buChar char="+"/>
            </a:pPr>
            <a:r>
              <a:rPr lang="ru-RU" sz="2000" dirty="0">
                <a:solidFill>
                  <a:schemeClr val="tx1"/>
                </a:solidFill>
              </a:rPr>
              <a:t>Можно группировать объекты в проекты</a:t>
            </a:r>
          </a:p>
          <a:p>
            <a:pPr marL="457200" indent="-457200" algn="just">
              <a:buFont typeface="Arial" panose="020B0604020202020204" pitchFamily="34" charset="0"/>
              <a:buChar char="+"/>
            </a:pPr>
            <a:r>
              <a:rPr lang="ru-RU" sz="2000" dirty="0">
                <a:solidFill>
                  <a:schemeClr val="tx1"/>
                </a:solidFill>
              </a:rPr>
              <a:t>Глубина изображения</a:t>
            </a:r>
          </a:p>
          <a:p>
            <a:pPr marL="457200" indent="-457200" algn="just">
              <a:buFont typeface="Arial" panose="020B0604020202020204" pitchFamily="34" charset="0"/>
              <a:buChar char="-"/>
            </a:pPr>
            <a:r>
              <a:rPr lang="ru-RU" sz="2000" dirty="0">
                <a:solidFill>
                  <a:schemeClr val="tx1"/>
                </a:solidFill>
              </a:rPr>
              <a:t>Динамика точки обзора</a:t>
            </a:r>
          </a:p>
          <a:p>
            <a:pPr marL="457200" indent="-457200" algn="just">
              <a:buFont typeface="Arial" panose="020B0604020202020204" pitchFamily="34" charset="0"/>
              <a:buChar char="-"/>
            </a:pPr>
            <a:r>
              <a:rPr lang="ru-RU" sz="2000" dirty="0">
                <a:solidFill>
                  <a:schemeClr val="tx1"/>
                </a:solidFill>
              </a:rPr>
              <a:t>Требует много места на диске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>
            <a:off x="3822700" y="382378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Сравнение аналогов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6" name="Google Shape;15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graphicFrame>
        <p:nvGraphicFramePr>
          <p:cNvPr id="157" name="Google Shape;157;p9"/>
          <p:cNvGraphicFramePr/>
          <p:nvPr>
            <p:extLst>
              <p:ext uri="{D42A27DB-BD31-4B8C-83A1-F6EECF244321}">
                <p14:modId xmlns:p14="http://schemas.microsoft.com/office/powerpoint/2010/main" val="480900452"/>
              </p:ext>
            </p:extLst>
          </p:nvPr>
        </p:nvGraphicFramePr>
        <p:xfrm>
          <a:off x="681038" y="1899962"/>
          <a:ext cx="10829924" cy="3906100"/>
        </p:xfrm>
        <a:graphic>
          <a:graphicData uri="http://schemas.openxmlformats.org/drawingml/2006/table">
            <a:tbl>
              <a:tblPr firstRow="1" bandRow="1">
                <a:noFill/>
                <a:tableStyleId>{BB878F2B-9917-426B-B9C2-27796C3A2FEF}</a:tableStyleId>
              </a:tblPr>
              <a:tblGrid>
                <a:gridCol w="1751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80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64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05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Название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i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Понятный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i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интерфейс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dirty="0">
                        <a:solidFill>
                          <a:schemeClr val="tx1"/>
                        </a:solidFill>
                        <a:latin typeface="+mn-lt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Выводимая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информация об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объектах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Динамика точки обзора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Глубина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изображений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 err="1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Microsoft</a:t>
                      </a: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 </a:t>
                      </a:r>
                      <a:r>
                        <a:rPr lang="ru-RU" sz="2000" b="0" dirty="0" err="1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Maps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Google Earth Pro </a:t>
                      </a:r>
                      <a:endParaRPr sz="2000">
                        <a:latin typeface="+mn-lt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Конструктор</a:t>
                      </a:r>
                      <a:endParaRPr sz="20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улиц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latin typeface="+mn-lt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City-scene-editor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83464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Программная реализация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3" name="Google Shape;163;p1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354361-427A-48BB-9F27-388D4F603FD3}"/>
              </a:ext>
            </a:extLst>
          </p:cNvPr>
          <p:cNvSpPr/>
          <p:nvPr/>
        </p:nvSpPr>
        <p:spPr>
          <a:xfrm>
            <a:off x="1311230" y="2038350"/>
            <a:ext cx="4546500" cy="41049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Программы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Unity 2019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Visual Studio 2019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Blender</a:t>
            </a:r>
          </a:p>
          <a:p>
            <a:pPr algn="just"/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</a:rPr>
              <a:t>Язык – </a:t>
            </a:r>
            <a:r>
              <a:rPr lang="en-US" sz="2000" dirty="0">
                <a:solidFill>
                  <a:schemeClr val="tx1"/>
                </a:solidFill>
              </a:rPr>
              <a:t>C#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4A183D-8D36-4692-90F2-AB4349519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9" t="26017" r="17073" b="26287"/>
          <a:stretch/>
        </p:blipFill>
        <p:spPr>
          <a:xfrm>
            <a:off x="6330145" y="2038350"/>
            <a:ext cx="2203031" cy="903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9BF423-DC33-4C09-8C73-613324DB1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875" y="2038351"/>
            <a:ext cx="1895475" cy="1870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16DEB0-836B-4867-AB89-9FE21D60E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272" y="3284355"/>
            <a:ext cx="2198904" cy="28588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3886CE-93C3-4EC4-8714-1B84DA4E1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875" y="4047211"/>
            <a:ext cx="1865475" cy="2096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501</Words>
  <Application>Microsoft Macintosh PowerPoint</Application>
  <PresentationFormat>Широкоэкранный</PresentationFormat>
  <Paragraphs>116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Calibri</vt:lpstr>
      <vt:lpstr>Libre Franklin</vt:lpstr>
      <vt:lpstr>Arial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 Пашенцнв</dc:creator>
  <cp:lastModifiedBy>Microsoft Office User</cp:lastModifiedBy>
  <cp:revision>26</cp:revision>
  <dcterms:created xsi:type="dcterms:W3CDTF">2019-04-11T09:13:43Z</dcterms:created>
  <dcterms:modified xsi:type="dcterms:W3CDTF">2022-09-10T08:22:42Z</dcterms:modified>
</cp:coreProperties>
</file>